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752600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prstClr val="black"/>
                </a:solidFill>
                <a:latin typeface="Bookman-Light"/>
              </a:rPr>
              <a:t>Slide No.1                </a:t>
            </a:r>
            <a:r>
              <a:rPr lang="en-US" sz="2900" b="1" dirty="0">
                <a:solidFill>
                  <a:prstClr val="black"/>
                </a:solidFill>
              </a:rPr>
              <a:t/>
            </a:r>
            <a:br>
              <a:rPr lang="en-US" sz="2900" b="1" dirty="0">
                <a:solidFill>
                  <a:prstClr val="black"/>
                </a:solidFill>
              </a:rPr>
            </a:br>
            <a:r>
              <a:rPr lang="en-US" sz="2900" b="1" dirty="0">
                <a:solidFill>
                  <a:srgbClr val="C00000"/>
                </a:solidFill>
              </a:rPr>
              <a:t>CLASS X, GEOGRAPHY, CHAPTER-5</a:t>
            </a:r>
            <a:br>
              <a:rPr lang="en-US" sz="2900" b="1" dirty="0">
                <a:solidFill>
                  <a:srgbClr val="C00000"/>
                </a:solidFill>
              </a:rPr>
            </a:br>
            <a:r>
              <a:rPr lang="en-US" sz="2900" b="1" dirty="0">
                <a:solidFill>
                  <a:srgbClr val="C00000"/>
                </a:solidFill>
              </a:rPr>
              <a:t>MINERALS AND ENERGY RESOURCES</a:t>
            </a:r>
            <a:br>
              <a:rPr lang="en-US" sz="2900" b="1" dirty="0">
                <a:solidFill>
                  <a:srgbClr val="C00000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Module Number </a:t>
            </a:r>
            <a:r>
              <a:rPr lang="en-US" sz="2900" dirty="0" smtClean="0">
                <a:solidFill>
                  <a:prstClr val="black"/>
                </a:solidFill>
              </a:rPr>
              <a:t>2/3                         </a:t>
            </a:r>
            <a:r>
              <a:rPr lang="en-US" sz="1200" dirty="0">
                <a:solidFill>
                  <a:prstClr val="black"/>
                </a:solidFill>
              </a:rPr>
              <a:t>Teacher: P V </a:t>
            </a:r>
            <a:r>
              <a:rPr lang="en-US" sz="1200" dirty="0" err="1">
                <a:solidFill>
                  <a:prstClr val="black"/>
                </a:solidFill>
              </a:rPr>
              <a:t>Divakaran</a:t>
            </a:r>
            <a:r>
              <a:rPr lang="en-US" sz="1200" dirty="0">
                <a:solidFill>
                  <a:prstClr val="black"/>
                </a:solidFill>
              </a:rPr>
              <a:t>, AECS-2 </a:t>
            </a:r>
            <a:r>
              <a:rPr lang="en-US" sz="1200" dirty="0" err="1">
                <a:solidFill>
                  <a:prstClr val="black"/>
                </a:solidFill>
              </a:rPr>
              <a:t>Kalpakkam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endParaRPr lang="en-IN" sz="2200" dirty="0" smtClean="0">
              <a:latin typeface="Bookman-Light"/>
            </a:endParaRPr>
          </a:p>
          <a:p>
            <a:r>
              <a:rPr lang="en-IN" sz="2200" dirty="0" smtClean="0">
                <a:latin typeface="Bookman-Light"/>
              </a:rPr>
              <a:t>Non-Ferrous Minerals</a:t>
            </a:r>
          </a:p>
          <a:p>
            <a:r>
              <a:rPr lang="en-IN" sz="2200" dirty="0" smtClean="0">
                <a:latin typeface="Bookman-Light"/>
              </a:rPr>
              <a:t>Copper: </a:t>
            </a:r>
            <a:r>
              <a:rPr lang="en-IN" sz="2200" dirty="0">
                <a:latin typeface="Bookman-Light"/>
              </a:rPr>
              <a:t>its </a:t>
            </a:r>
            <a:r>
              <a:rPr lang="en-IN" sz="2200" dirty="0" smtClean="0">
                <a:latin typeface="Bookman-Light"/>
              </a:rPr>
              <a:t>features</a:t>
            </a:r>
          </a:p>
          <a:p>
            <a:r>
              <a:rPr lang="en-US" sz="2200" dirty="0">
                <a:latin typeface="Bookman-Light"/>
              </a:rPr>
              <a:t>Production of Copper showing </a:t>
            </a:r>
            <a:r>
              <a:rPr lang="en-US" sz="2200" dirty="0" smtClean="0">
                <a:latin typeface="Bookman-Light"/>
              </a:rPr>
              <a:t>state-wise</a:t>
            </a:r>
          </a:p>
          <a:p>
            <a:r>
              <a:rPr lang="en-IN" sz="2200" dirty="0">
                <a:latin typeface="Bookman-Light"/>
              </a:rPr>
              <a:t>Bauxite-Features and </a:t>
            </a:r>
            <a:r>
              <a:rPr lang="en-IN" sz="2200" dirty="0" smtClean="0">
                <a:latin typeface="Bookman-Light"/>
              </a:rPr>
              <a:t>areas </a:t>
            </a:r>
            <a:r>
              <a:rPr lang="en-IN" sz="2200" dirty="0">
                <a:latin typeface="Bookman-Light"/>
              </a:rPr>
              <a:t>of Bauxite </a:t>
            </a:r>
            <a:r>
              <a:rPr lang="en-IN" sz="2200" dirty="0" smtClean="0">
                <a:latin typeface="Bookman-Light"/>
              </a:rPr>
              <a:t>Deposits</a:t>
            </a:r>
          </a:p>
          <a:p>
            <a:r>
              <a:rPr lang="en-IN" sz="2200" dirty="0" smtClean="0">
                <a:latin typeface="Bookman-Light"/>
              </a:rPr>
              <a:t>Bauxite Mine-Image</a:t>
            </a:r>
          </a:p>
          <a:p>
            <a:r>
              <a:rPr lang="en-IN" sz="2200" dirty="0">
                <a:latin typeface="Bookman-Light"/>
              </a:rPr>
              <a:t>Non-Metallic </a:t>
            </a:r>
            <a:r>
              <a:rPr lang="en-IN" sz="2200" dirty="0" smtClean="0">
                <a:latin typeface="Bookman-Light"/>
              </a:rPr>
              <a:t>Minerals</a:t>
            </a:r>
          </a:p>
          <a:p>
            <a:r>
              <a:rPr lang="en-IN" sz="2200" dirty="0" smtClean="0">
                <a:latin typeface="Bookman-Light"/>
              </a:rPr>
              <a:t>Mica: areas </a:t>
            </a:r>
            <a:r>
              <a:rPr lang="en-IN" sz="2200" dirty="0">
                <a:latin typeface="Bookman-Light"/>
              </a:rPr>
              <a:t>of </a:t>
            </a:r>
            <a:r>
              <a:rPr lang="en-IN" sz="2200" dirty="0" smtClean="0">
                <a:latin typeface="Bookman-Light"/>
              </a:rPr>
              <a:t>mica deposits</a:t>
            </a:r>
          </a:p>
          <a:p>
            <a:r>
              <a:rPr lang="en-IN" sz="2200" dirty="0">
                <a:latin typeface="Bookman-Light"/>
              </a:rPr>
              <a:t>Limestone: </a:t>
            </a:r>
            <a:r>
              <a:rPr lang="en-IN" sz="2200" dirty="0" smtClean="0">
                <a:latin typeface="Bookman-Light"/>
              </a:rPr>
              <a:t>Uses </a:t>
            </a:r>
            <a:r>
              <a:rPr lang="en-IN" sz="2200" dirty="0">
                <a:latin typeface="Bookman-Light"/>
              </a:rPr>
              <a:t>of  </a:t>
            </a:r>
            <a:r>
              <a:rPr lang="en-IN" sz="2200" dirty="0" smtClean="0">
                <a:latin typeface="Bookman-Light"/>
              </a:rPr>
              <a:t>limestone </a:t>
            </a:r>
          </a:p>
          <a:p>
            <a:r>
              <a:rPr lang="en-US" sz="2200" dirty="0">
                <a:latin typeface="Bookman-Light"/>
              </a:rPr>
              <a:t>Production of Limestone showing state-wise share </a:t>
            </a:r>
            <a:endParaRPr lang="en-US" sz="2200" dirty="0" smtClean="0">
              <a:latin typeface="Bookman-Light"/>
            </a:endParaRPr>
          </a:p>
          <a:p>
            <a:r>
              <a:rPr lang="en-IN" sz="2200" dirty="0">
                <a:latin typeface="Bookman-Light"/>
              </a:rPr>
              <a:t>Hazards of </a:t>
            </a:r>
            <a:r>
              <a:rPr lang="en-IN" sz="2200" dirty="0" smtClean="0">
                <a:latin typeface="Bookman-Light"/>
              </a:rPr>
              <a:t>Mining</a:t>
            </a:r>
          </a:p>
          <a:p>
            <a:r>
              <a:rPr lang="en-IN" sz="2200" dirty="0" smtClean="0">
                <a:latin typeface="Bookman-Light"/>
              </a:rPr>
              <a:t>Conservation of Minerals</a:t>
            </a:r>
            <a:endParaRPr lang="en-IN" sz="2200" dirty="0">
              <a:latin typeface="Bookman-Light"/>
            </a:endParaRPr>
          </a:p>
          <a:p>
            <a:endParaRPr lang="en-IN" dirty="0"/>
          </a:p>
          <a:p>
            <a:endParaRPr lang="en-IN" dirty="0" smtClean="0"/>
          </a:p>
          <a:p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33570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200" dirty="0" smtClean="0">
                <a:latin typeface="Bookman-Light"/>
              </a:rPr>
              <a:t>Slide No.10</a:t>
            </a:r>
            <a:br>
              <a:rPr lang="en-IN" sz="2200" dirty="0" smtClean="0">
                <a:latin typeface="Bookman-Light"/>
              </a:rPr>
            </a:br>
            <a:r>
              <a:rPr lang="en-IN" sz="3200" b="1" dirty="0" smtClean="0">
                <a:latin typeface="Bookman-Light"/>
              </a:rPr>
              <a:t>Recapitulation</a:t>
            </a:r>
            <a:endParaRPr lang="en-IN" sz="3200" b="1" dirty="0">
              <a:latin typeface="Bookman-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IN" sz="2000" dirty="0" smtClean="0">
                <a:latin typeface="Bookman-Light"/>
              </a:rPr>
              <a:t>Distinguish between ferrous and non-ferrous minerals.</a:t>
            </a:r>
          </a:p>
          <a:p>
            <a:pPr marL="514350" indent="-514350">
              <a:buAutoNum type="arabicPeriod"/>
            </a:pPr>
            <a:r>
              <a:rPr lang="en-IN" sz="2000" dirty="0" smtClean="0">
                <a:latin typeface="Bookman-Light"/>
              </a:rPr>
              <a:t>What are the properties of mica?</a:t>
            </a:r>
          </a:p>
          <a:p>
            <a:pPr marL="514350" indent="-514350">
              <a:buAutoNum type="arabicPeriod"/>
            </a:pPr>
            <a:r>
              <a:rPr lang="en-IN" sz="2000" dirty="0" smtClean="0">
                <a:latin typeface="Bookman-Light"/>
              </a:rPr>
              <a:t>Why is conservation of mineral resources essential? Explain any three methods to conserve them.</a:t>
            </a:r>
          </a:p>
          <a:p>
            <a:pPr marL="514350" indent="-514350">
              <a:buAutoNum type="arabicPeriod"/>
            </a:pPr>
            <a:r>
              <a:rPr lang="en-IN" sz="2000" dirty="0" smtClean="0">
                <a:latin typeface="Bookman-Light"/>
              </a:rPr>
              <a:t>What are the uses of copper?</a:t>
            </a:r>
          </a:p>
          <a:p>
            <a:pPr marL="514350" indent="-514350">
              <a:buAutoNum type="arabicPeriod"/>
            </a:pPr>
            <a:r>
              <a:rPr lang="en-IN" sz="2000" dirty="0" smtClean="0">
                <a:latin typeface="Bookman-Light"/>
              </a:rPr>
              <a:t>What is bauxite? What are the chief characteristics of bauxite?</a:t>
            </a:r>
          </a:p>
          <a:p>
            <a:pPr marL="514350" indent="-514350">
              <a:buAutoNum type="arabicPeriod"/>
            </a:pPr>
            <a:r>
              <a:rPr lang="en-IN" sz="2000" dirty="0" smtClean="0">
                <a:latin typeface="Bookman-Light"/>
              </a:rPr>
              <a:t>What are the hazards of mining</a:t>
            </a:r>
            <a:r>
              <a:rPr lang="en-IN" sz="2000" dirty="0">
                <a:latin typeface="Bookman-Light"/>
              </a:rPr>
              <a:t>? What are the measures</a:t>
            </a:r>
            <a:r>
              <a:rPr lang="en-IN" sz="2000" dirty="0" smtClean="0">
                <a:latin typeface="Bookman-Light"/>
              </a:rPr>
              <a:t>?</a:t>
            </a:r>
          </a:p>
          <a:p>
            <a:pPr marL="514350" indent="-514350">
              <a:buAutoNum type="arabicPeriod"/>
            </a:pPr>
            <a:r>
              <a:rPr lang="en-IN" sz="2000" dirty="0" smtClean="0">
                <a:latin typeface="Bookman-Light"/>
              </a:rPr>
              <a:t>“Minerals are indispensable part of our lives” Explain it.</a:t>
            </a:r>
            <a:endParaRPr lang="en-IN" sz="2000" dirty="0">
              <a:latin typeface="Bookman-Light"/>
            </a:endParaRPr>
          </a:p>
          <a:p>
            <a:pPr marL="514350" indent="-514350">
              <a:buAutoNum type="arabicPeriod"/>
            </a:pPr>
            <a:endParaRPr lang="en-IN" sz="2000" dirty="0" smtClean="0">
              <a:latin typeface="Bookman-Light"/>
            </a:endParaRPr>
          </a:p>
          <a:p>
            <a:pPr marL="514350" indent="-514350">
              <a:buAutoNum type="arabi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03316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000" b="1" dirty="0" smtClean="0">
                <a:solidFill>
                  <a:prstClr val="black"/>
                </a:solidFill>
                <a:latin typeface="Bookman-Light"/>
              </a:rPr>
              <a:t>Slide No.2</a:t>
            </a:r>
            <a:br>
              <a:rPr lang="en-IN" sz="2000" b="1" dirty="0" smtClean="0">
                <a:solidFill>
                  <a:prstClr val="black"/>
                </a:solidFill>
                <a:latin typeface="Bookman-Light"/>
              </a:rPr>
            </a:br>
            <a:r>
              <a:rPr lang="en-IN" sz="3200" b="1" dirty="0" smtClean="0">
                <a:solidFill>
                  <a:srgbClr val="C00000"/>
                </a:solidFill>
                <a:latin typeface="Bookman-Light"/>
              </a:rPr>
              <a:t>Non-Ferrous </a:t>
            </a:r>
            <a:r>
              <a:rPr lang="en-IN" sz="3200" b="1" dirty="0">
                <a:solidFill>
                  <a:srgbClr val="C00000"/>
                </a:solidFill>
                <a:latin typeface="Bookman-Light"/>
              </a:rPr>
              <a:t>Minerals</a:t>
            </a:r>
            <a:endParaRPr lang="en-IN" dirty="0">
              <a:solidFill>
                <a:srgbClr val="C00000"/>
              </a:solidFill>
              <a:latin typeface="Bookman-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pPr lvl="0"/>
            <a:r>
              <a:rPr lang="en-IN" sz="1800" dirty="0">
                <a:solidFill>
                  <a:prstClr val="black"/>
                </a:solidFill>
                <a:latin typeface="Bookman-Light"/>
              </a:rPr>
              <a:t>Minerals that do not contain iron content are called non-ferrous minerals.</a:t>
            </a:r>
          </a:p>
          <a:p>
            <a:pPr lvl="0"/>
            <a:r>
              <a:rPr lang="en-IN" sz="1800" dirty="0">
                <a:solidFill>
                  <a:prstClr val="black"/>
                </a:solidFill>
                <a:latin typeface="Bookman-Light"/>
              </a:rPr>
              <a:t>These include copper, bauxite, lead, </a:t>
            </a:r>
            <a:r>
              <a:rPr lang="en-US" sz="1800" dirty="0">
                <a:solidFill>
                  <a:prstClr val="black"/>
                </a:solidFill>
                <a:latin typeface="Bookman-Light"/>
              </a:rPr>
              <a:t>zinc and gold </a:t>
            </a:r>
          </a:p>
          <a:p>
            <a:pPr lvl="0"/>
            <a:r>
              <a:rPr lang="en-US" sz="1800" dirty="0">
                <a:solidFill>
                  <a:prstClr val="black"/>
                </a:solidFill>
                <a:latin typeface="Bookman-Light"/>
              </a:rPr>
              <a:t>They play an important role in </a:t>
            </a:r>
            <a:r>
              <a:rPr lang="en-IN" sz="1800" dirty="0">
                <a:solidFill>
                  <a:prstClr val="black"/>
                </a:solidFill>
                <a:latin typeface="Bookman-Light"/>
              </a:rPr>
              <a:t>metallurgical, engineering and electrical </a:t>
            </a:r>
            <a:r>
              <a:rPr lang="en-US" sz="1800" dirty="0">
                <a:solidFill>
                  <a:prstClr val="black"/>
                </a:solidFill>
                <a:latin typeface="Bookman-Light"/>
              </a:rPr>
              <a:t>industries. </a:t>
            </a:r>
          </a:p>
          <a:p>
            <a:pPr marL="0" lvl="0" indent="0">
              <a:buNone/>
            </a:pPr>
            <a:r>
              <a:rPr lang="en-IN" sz="2800" b="1" u="sng" dirty="0" smtClean="0">
                <a:solidFill>
                  <a:prstClr val="black"/>
                </a:solidFill>
                <a:latin typeface="Bookman-Light"/>
              </a:rPr>
              <a:t>Copper</a:t>
            </a:r>
            <a:endParaRPr lang="en-IN" sz="2800" dirty="0">
              <a:solidFill>
                <a:prstClr val="black"/>
              </a:solidFill>
              <a:latin typeface="Bookman-Light"/>
            </a:endParaRPr>
          </a:p>
          <a:p>
            <a:pPr marL="0" lvl="0" indent="0">
              <a:buNone/>
            </a:pPr>
            <a:r>
              <a:rPr lang="en-US" sz="2400" b="1" u="sng" dirty="0">
                <a:solidFill>
                  <a:prstClr val="black"/>
                </a:solidFill>
                <a:latin typeface="Bookman-Light"/>
              </a:rPr>
              <a:t>Features:</a:t>
            </a:r>
          </a:p>
          <a:p>
            <a:pPr lvl="0">
              <a:buFont typeface="Wingdings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Bookman-Light"/>
              </a:rPr>
              <a:t>It is an excellent electrical conductor (low resistance to electricity).</a:t>
            </a:r>
          </a:p>
          <a:p>
            <a:pPr lvl="0">
              <a:buFont typeface="Wingdings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Bookman-Light"/>
              </a:rPr>
              <a:t>It is malleable and ductile.</a:t>
            </a:r>
          </a:p>
          <a:p>
            <a:pPr lvl="0">
              <a:buFont typeface="Wingdings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Bookman-Light"/>
              </a:rPr>
              <a:t>It is mainly used in </a:t>
            </a:r>
            <a:r>
              <a:rPr lang="en-US" sz="1800" dirty="0" smtClean="0">
                <a:solidFill>
                  <a:prstClr val="black"/>
                </a:solidFill>
                <a:latin typeface="Bookman-Light"/>
              </a:rPr>
              <a:t>electrical, </a:t>
            </a:r>
            <a:r>
              <a:rPr lang="en-US" sz="1800" dirty="0">
                <a:solidFill>
                  <a:prstClr val="black"/>
                </a:solidFill>
                <a:latin typeface="Bookman-Light"/>
              </a:rPr>
              <a:t>electronics and chemical industries.</a:t>
            </a:r>
          </a:p>
          <a:p>
            <a:pPr lvl="0">
              <a:buFont typeface="Wingdings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Bookman-Light"/>
              </a:rPr>
              <a:t>India is deficient in the reserve and production of copper.</a:t>
            </a:r>
          </a:p>
          <a:p>
            <a:pPr lvl="0">
              <a:buFont typeface="Wingdings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Bookman-Light"/>
              </a:rPr>
              <a:t>Mining Areas:</a:t>
            </a:r>
          </a:p>
          <a:p>
            <a:pPr marL="0" lvl="0" indent="0">
              <a:buNone/>
            </a:pPr>
            <a:r>
              <a:rPr lang="en-US" sz="1800" dirty="0">
                <a:solidFill>
                  <a:prstClr val="black"/>
                </a:solidFill>
                <a:latin typeface="Bookman-Light"/>
              </a:rPr>
              <a:t>	1. The </a:t>
            </a:r>
            <a:r>
              <a:rPr lang="en-US" sz="1800" dirty="0" err="1">
                <a:solidFill>
                  <a:prstClr val="black"/>
                </a:solidFill>
                <a:latin typeface="Bookman-Light"/>
              </a:rPr>
              <a:t>Balaghat</a:t>
            </a:r>
            <a:r>
              <a:rPr lang="en-US" sz="1800" dirty="0">
                <a:solidFill>
                  <a:prstClr val="black"/>
                </a:solidFill>
                <a:latin typeface="Bookman-Light"/>
              </a:rPr>
              <a:t> mines in Madhya Pradesh</a:t>
            </a:r>
          </a:p>
          <a:p>
            <a:pPr marL="0" lvl="0" indent="0">
              <a:buNone/>
            </a:pPr>
            <a:r>
              <a:rPr lang="en-US" sz="1800" dirty="0">
                <a:solidFill>
                  <a:prstClr val="black"/>
                </a:solidFill>
                <a:latin typeface="Bookman-Light"/>
              </a:rPr>
              <a:t>	2. </a:t>
            </a:r>
            <a:r>
              <a:rPr lang="en-US" sz="1800" dirty="0" err="1">
                <a:solidFill>
                  <a:prstClr val="black"/>
                </a:solidFill>
                <a:latin typeface="Bookman-Light"/>
              </a:rPr>
              <a:t>Khetri</a:t>
            </a:r>
            <a:r>
              <a:rPr lang="en-US" sz="1800" dirty="0">
                <a:solidFill>
                  <a:prstClr val="black"/>
                </a:solidFill>
                <a:latin typeface="Bookman-Light"/>
              </a:rPr>
              <a:t> mines in Rajasthan</a:t>
            </a:r>
          </a:p>
          <a:p>
            <a:pPr marL="0" lvl="0" indent="0">
              <a:buNone/>
            </a:pPr>
            <a:r>
              <a:rPr lang="en-US" sz="1800" dirty="0">
                <a:solidFill>
                  <a:prstClr val="black"/>
                </a:solidFill>
                <a:latin typeface="Bookman-Light"/>
              </a:rPr>
              <a:t>	3. </a:t>
            </a:r>
            <a:r>
              <a:rPr lang="en-US" sz="1800" dirty="0" err="1">
                <a:solidFill>
                  <a:prstClr val="black"/>
                </a:solidFill>
                <a:latin typeface="Bookman-Light"/>
              </a:rPr>
              <a:t>Singhbhum</a:t>
            </a:r>
            <a:r>
              <a:rPr lang="en-US" sz="1800" dirty="0">
                <a:solidFill>
                  <a:prstClr val="black"/>
                </a:solidFill>
                <a:latin typeface="Bookman-Light"/>
              </a:rPr>
              <a:t> district of Jharkhand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3463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Bookman-LightItalic"/>
              </a:rPr>
              <a:t>Slide No.3</a:t>
            </a:r>
            <a:br>
              <a:rPr lang="en-US" sz="2000" b="1" dirty="0" smtClean="0">
                <a:solidFill>
                  <a:prstClr val="black"/>
                </a:solidFill>
                <a:latin typeface="Bookman-LightItalic"/>
              </a:rPr>
            </a:br>
            <a:r>
              <a:rPr lang="en-US" sz="2400" b="1" dirty="0" smtClean="0">
                <a:solidFill>
                  <a:prstClr val="black"/>
                </a:solidFill>
                <a:latin typeface="Bookman-LightItalic"/>
              </a:rPr>
              <a:t>Production </a:t>
            </a:r>
            <a:r>
              <a:rPr lang="en-US" sz="2400" b="1" dirty="0">
                <a:solidFill>
                  <a:prstClr val="black"/>
                </a:solidFill>
                <a:latin typeface="Bookman-LightItalic"/>
              </a:rPr>
              <a:t>of Copper showing state-wise</a:t>
            </a:r>
            <a:br>
              <a:rPr lang="en-US" sz="2400" b="1" dirty="0">
                <a:solidFill>
                  <a:prstClr val="black"/>
                </a:solidFill>
                <a:latin typeface="Bookman-LightItalic"/>
              </a:rPr>
            </a:br>
            <a:r>
              <a:rPr lang="en-US" sz="2400" b="1" dirty="0">
                <a:solidFill>
                  <a:prstClr val="black"/>
                </a:solidFill>
                <a:latin typeface="Bookman-LightItalic"/>
              </a:rPr>
              <a:t>share in per cent, 2009-10</a:t>
            </a:r>
            <a:endParaRPr lang="en-IN" sz="2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970" y="1600200"/>
            <a:ext cx="619605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560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IN" sz="2000" b="1" dirty="0" smtClean="0">
                <a:solidFill>
                  <a:prstClr val="black"/>
                </a:solidFill>
                <a:latin typeface="Bookman-Light"/>
              </a:rPr>
              <a:t>Slide No.4</a:t>
            </a:r>
            <a:br>
              <a:rPr lang="en-IN" sz="2000" b="1" dirty="0" smtClean="0">
                <a:solidFill>
                  <a:prstClr val="black"/>
                </a:solidFill>
                <a:latin typeface="Bookman-Light"/>
              </a:rPr>
            </a:br>
            <a:r>
              <a:rPr lang="en-IN" sz="3200" b="1" dirty="0" smtClean="0">
                <a:solidFill>
                  <a:srgbClr val="C00000"/>
                </a:solidFill>
                <a:latin typeface="Bookman-Light"/>
              </a:rPr>
              <a:t>Bauxite</a:t>
            </a:r>
            <a:endParaRPr lang="en-IN" dirty="0">
              <a:solidFill>
                <a:srgbClr val="C00000"/>
              </a:solidFill>
              <a:latin typeface="Bookman-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638800"/>
          </a:xfrm>
        </p:spPr>
        <p:txBody>
          <a:bodyPr>
            <a:normAutofit lnSpcReduction="10000"/>
          </a:bodyPr>
          <a:lstStyle/>
          <a:p>
            <a:pPr lvl="0"/>
            <a:r>
              <a:rPr lang="en-IN" sz="2000" dirty="0">
                <a:solidFill>
                  <a:prstClr val="black"/>
                </a:solidFill>
                <a:latin typeface="Bookman-Light"/>
              </a:rPr>
              <a:t>Bauxite ore is used for obtaining aluminium.</a:t>
            </a:r>
          </a:p>
          <a:p>
            <a:pPr lvl="0"/>
            <a:r>
              <a:rPr lang="en-IN" sz="2000" dirty="0">
                <a:solidFill>
                  <a:prstClr val="black"/>
                </a:solidFill>
                <a:latin typeface="Bookman-Light"/>
              </a:rPr>
              <a:t>It is a clay like substance from which first alumina and then aluminium is made.</a:t>
            </a:r>
          </a:p>
          <a:p>
            <a:pPr lvl="0"/>
            <a:r>
              <a:rPr lang="en-IN" sz="2000" dirty="0">
                <a:solidFill>
                  <a:prstClr val="black"/>
                </a:solidFill>
                <a:latin typeface="Bookman-Light"/>
              </a:rPr>
              <a:t>Bauxite is formed due to the decomposition </a:t>
            </a:r>
            <a:r>
              <a:rPr lang="en-US" sz="2000" dirty="0">
                <a:solidFill>
                  <a:prstClr val="black"/>
                </a:solidFill>
                <a:latin typeface="Bookman-Light"/>
              </a:rPr>
              <a:t>of </a:t>
            </a:r>
            <a:r>
              <a:rPr lang="en-IN" sz="2000" dirty="0">
                <a:solidFill>
                  <a:prstClr val="black"/>
                </a:solidFill>
                <a:latin typeface="Bookman-Light"/>
              </a:rPr>
              <a:t>rocks rich in aluminium silicates.</a:t>
            </a:r>
          </a:p>
          <a:p>
            <a:pPr lvl="0"/>
            <a:r>
              <a:rPr lang="en-IN" sz="2000" b="1" u="sng" dirty="0">
                <a:solidFill>
                  <a:prstClr val="black"/>
                </a:solidFill>
                <a:latin typeface="Bookman-Light"/>
              </a:rPr>
              <a:t>Features:</a:t>
            </a:r>
          </a:p>
          <a:p>
            <a:pPr lvl="1"/>
            <a:r>
              <a:rPr lang="en-US" sz="2000" dirty="0" err="1">
                <a:solidFill>
                  <a:prstClr val="black"/>
                </a:solidFill>
                <a:latin typeface="Bookman-Light"/>
              </a:rPr>
              <a:t>Aluminium</a:t>
            </a:r>
            <a:r>
              <a:rPr lang="en-US" sz="2000" dirty="0">
                <a:solidFill>
                  <a:prstClr val="black"/>
                </a:solidFill>
                <a:latin typeface="Bookman-Light"/>
              </a:rPr>
              <a:t> is known for its strength</a:t>
            </a:r>
          </a:p>
          <a:p>
            <a:pPr lvl="1"/>
            <a:r>
              <a:rPr lang="en-US" sz="2000" dirty="0" err="1">
                <a:solidFill>
                  <a:prstClr val="black"/>
                </a:solidFill>
                <a:latin typeface="Bookman-Light"/>
              </a:rPr>
              <a:t>Aluminium</a:t>
            </a:r>
            <a:r>
              <a:rPr lang="en-US" sz="2000" dirty="0">
                <a:solidFill>
                  <a:prstClr val="black"/>
                </a:solidFill>
                <a:latin typeface="Bookman-Light"/>
              </a:rPr>
              <a:t> is known for its lightness</a:t>
            </a:r>
          </a:p>
          <a:p>
            <a:pPr lvl="1"/>
            <a:r>
              <a:rPr lang="en-US" sz="2000" dirty="0" err="1">
                <a:solidFill>
                  <a:prstClr val="black"/>
                </a:solidFill>
                <a:latin typeface="Bookman-Light"/>
              </a:rPr>
              <a:t>Aluminium</a:t>
            </a:r>
            <a:r>
              <a:rPr lang="en-US" sz="2000" dirty="0">
                <a:solidFill>
                  <a:prstClr val="black"/>
                </a:solidFill>
                <a:latin typeface="Bookman-Light"/>
              </a:rPr>
              <a:t> is known for good conductivity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latin typeface="Bookman-Light"/>
              </a:rPr>
              <a:t>It is malleable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latin typeface="Bookman-Light"/>
              </a:rPr>
              <a:t>It is used in manufacturing  of utensils, electrical goods, etc.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u="sng" dirty="0">
                <a:solidFill>
                  <a:prstClr val="black"/>
                </a:solidFill>
                <a:latin typeface="Bookman-Light"/>
              </a:rPr>
              <a:t>Areas of Bauxite Deposits:</a:t>
            </a:r>
            <a:endParaRPr lang="en-US" sz="2000" dirty="0">
              <a:solidFill>
                <a:prstClr val="black"/>
              </a:solidFill>
              <a:latin typeface="Bookman-Light"/>
            </a:endParaRPr>
          </a:p>
          <a:p>
            <a:pPr lvl="1"/>
            <a:r>
              <a:rPr lang="en-US" sz="2000" dirty="0" err="1">
                <a:solidFill>
                  <a:prstClr val="black"/>
                </a:solidFill>
                <a:latin typeface="Bookman-Light"/>
              </a:rPr>
              <a:t>Amarkantak</a:t>
            </a:r>
            <a:r>
              <a:rPr lang="en-US" sz="2000" dirty="0">
                <a:solidFill>
                  <a:prstClr val="black"/>
                </a:solidFill>
                <a:latin typeface="Bookman-Light"/>
              </a:rPr>
              <a:t> plateau (M P and </a:t>
            </a:r>
            <a:r>
              <a:rPr lang="en-US" sz="2000" dirty="0" err="1">
                <a:solidFill>
                  <a:prstClr val="black"/>
                </a:solidFill>
                <a:latin typeface="Bookman-Light"/>
              </a:rPr>
              <a:t>Chatishgargh</a:t>
            </a:r>
            <a:r>
              <a:rPr lang="en-US" sz="2000" dirty="0">
                <a:solidFill>
                  <a:prstClr val="black"/>
                </a:solidFill>
                <a:latin typeface="Bookman-Light"/>
              </a:rPr>
              <a:t> boarder) </a:t>
            </a:r>
          </a:p>
          <a:p>
            <a:pPr lvl="1"/>
            <a:r>
              <a:rPr lang="en-US" sz="2000" dirty="0" err="1">
                <a:solidFill>
                  <a:prstClr val="black"/>
                </a:solidFill>
                <a:latin typeface="Bookman-Light"/>
              </a:rPr>
              <a:t>Maikal</a:t>
            </a:r>
            <a:r>
              <a:rPr lang="en-US" sz="2000" dirty="0">
                <a:solidFill>
                  <a:prstClr val="black"/>
                </a:solidFill>
                <a:latin typeface="Bookman-Light"/>
              </a:rPr>
              <a:t> hills ( </a:t>
            </a:r>
            <a:r>
              <a:rPr lang="en-US" sz="2000" dirty="0" err="1">
                <a:solidFill>
                  <a:prstClr val="black"/>
                </a:solidFill>
                <a:latin typeface="Bookman-Light"/>
              </a:rPr>
              <a:t>Maharastra</a:t>
            </a:r>
            <a:r>
              <a:rPr lang="en-US" sz="2000" dirty="0">
                <a:solidFill>
                  <a:prstClr val="black"/>
                </a:solidFill>
                <a:latin typeface="Bookman-Light"/>
              </a:rPr>
              <a:t> and </a:t>
            </a:r>
            <a:r>
              <a:rPr lang="en-US" sz="2000" dirty="0" err="1">
                <a:solidFill>
                  <a:prstClr val="black"/>
                </a:solidFill>
                <a:latin typeface="Bookman-Light"/>
              </a:rPr>
              <a:t>Chatishargh</a:t>
            </a:r>
            <a:r>
              <a:rPr lang="en-US" sz="2000" dirty="0">
                <a:solidFill>
                  <a:prstClr val="black"/>
                </a:solidFill>
                <a:latin typeface="Bookman-Light"/>
              </a:rPr>
              <a:t> boarder)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latin typeface="Bookman-Light"/>
              </a:rPr>
              <a:t>The plateau region of </a:t>
            </a:r>
            <a:r>
              <a:rPr lang="en-US" sz="2000" dirty="0" err="1">
                <a:solidFill>
                  <a:prstClr val="black"/>
                </a:solidFill>
                <a:latin typeface="Bookman-Light"/>
              </a:rPr>
              <a:t>Bilaspur</a:t>
            </a:r>
            <a:r>
              <a:rPr lang="en-US" sz="2000" dirty="0">
                <a:solidFill>
                  <a:prstClr val="black"/>
                </a:solidFill>
                <a:latin typeface="Bookman-Light"/>
              </a:rPr>
              <a:t> (</a:t>
            </a:r>
            <a:r>
              <a:rPr lang="en-US" sz="2000" dirty="0" err="1">
                <a:solidFill>
                  <a:prstClr val="black"/>
                </a:solidFill>
                <a:latin typeface="Bookman-Light"/>
              </a:rPr>
              <a:t>Chatishgarh</a:t>
            </a:r>
            <a:r>
              <a:rPr lang="en-US" sz="2000" dirty="0">
                <a:solidFill>
                  <a:prstClr val="black"/>
                </a:solidFill>
                <a:latin typeface="Bookman-Light"/>
              </a:rPr>
              <a:t>), </a:t>
            </a:r>
            <a:r>
              <a:rPr lang="en-US" sz="2000" dirty="0" err="1">
                <a:solidFill>
                  <a:prstClr val="black"/>
                </a:solidFill>
                <a:latin typeface="Bookman-Light"/>
              </a:rPr>
              <a:t>Katni</a:t>
            </a:r>
            <a:r>
              <a:rPr lang="en-US" sz="2000" dirty="0">
                <a:solidFill>
                  <a:prstClr val="black"/>
                </a:solidFill>
                <a:latin typeface="Bookman-Light"/>
              </a:rPr>
              <a:t> (M P)</a:t>
            </a:r>
          </a:p>
          <a:p>
            <a:pPr lvl="1"/>
            <a:r>
              <a:rPr lang="en-IN" sz="2000" dirty="0" err="1" smtClean="0">
                <a:solidFill>
                  <a:prstClr val="black"/>
                </a:solidFill>
                <a:latin typeface="Bookman-Light"/>
              </a:rPr>
              <a:t>Panch</a:t>
            </a:r>
            <a:r>
              <a:rPr lang="en-IN" sz="2000" dirty="0" smtClean="0">
                <a:solidFill>
                  <a:prstClr val="black"/>
                </a:solidFill>
                <a:latin typeface="Bookman-Light"/>
              </a:rPr>
              <a:t> </a:t>
            </a:r>
            <a:r>
              <a:rPr lang="en-IN" sz="2000" dirty="0" err="1" smtClean="0">
                <a:solidFill>
                  <a:prstClr val="black"/>
                </a:solidFill>
                <a:latin typeface="Bookman-Light"/>
              </a:rPr>
              <a:t>patmali</a:t>
            </a:r>
            <a:r>
              <a:rPr lang="en-IN" sz="2000" dirty="0" smtClean="0">
                <a:solidFill>
                  <a:prstClr val="black"/>
                </a:solidFill>
                <a:latin typeface="Bookman-Light"/>
              </a:rPr>
              <a:t> </a:t>
            </a:r>
            <a:r>
              <a:rPr lang="en-IN" sz="2000" dirty="0">
                <a:solidFill>
                  <a:prstClr val="black"/>
                </a:solidFill>
                <a:latin typeface="Bookman-Light"/>
              </a:rPr>
              <a:t>deposits in </a:t>
            </a:r>
            <a:r>
              <a:rPr lang="en-IN" sz="2000" dirty="0" err="1">
                <a:solidFill>
                  <a:prstClr val="black"/>
                </a:solidFill>
                <a:latin typeface="Bookman-Light"/>
              </a:rPr>
              <a:t>Koraput</a:t>
            </a:r>
            <a:r>
              <a:rPr lang="en-IN" sz="2000" dirty="0">
                <a:solidFill>
                  <a:prstClr val="black"/>
                </a:solidFill>
                <a:latin typeface="Bookman-Light"/>
              </a:rPr>
              <a:t> district of </a:t>
            </a:r>
            <a:r>
              <a:rPr lang="en-IN" sz="2000" dirty="0" err="1">
                <a:solidFill>
                  <a:prstClr val="black"/>
                </a:solidFill>
                <a:latin typeface="Bookman-Light"/>
              </a:rPr>
              <a:t>Odisha</a:t>
            </a:r>
            <a:endParaRPr lang="en-US" sz="2000" u="sng" dirty="0">
              <a:solidFill>
                <a:prstClr val="black"/>
              </a:solidFill>
              <a:latin typeface="Bookman-Light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95711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IN" sz="2200" b="1" dirty="0" smtClean="0">
                <a:solidFill>
                  <a:prstClr val="black"/>
                </a:solidFill>
                <a:latin typeface="Bookman-Light"/>
              </a:rPr>
              <a:t>Slide No. 5</a:t>
            </a:r>
            <a:br>
              <a:rPr lang="en-IN" sz="2200" b="1" dirty="0" smtClean="0">
                <a:solidFill>
                  <a:prstClr val="black"/>
                </a:solidFill>
                <a:latin typeface="Bookman-Light"/>
              </a:rPr>
            </a:br>
            <a:r>
              <a:rPr lang="en-IN" sz="3200" b="1" dirty="0" smtClean="0">
                <a:solidFill>
                  <a:prstClr val="black"/>
                </a:solidFill>
                <a:latin typeface="Bookman-Light"/>
              </a:rPr>
              <a:t>Bauxite </a:t>
            </a:r>
            <a:r>
              <a:rPr lang="en-IN" sz="3200" b="1" dirty="0">
                <a:solidFill>
                  <a:prstClr val="black"/>
                </a:solidFill>
                <a:latin typeface="Bookman-Light"/>
              </a:rPr>
              <a:t>Mine-Image</a:t>
            </a:r>
            <a:endParaRPr lang="en-IN" sz="3200" b="1" dirty="0">
              <a:latin typeface="Bookman-Ligh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534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348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200" b="1" dirty="0" smtClean="0">
                <a:solidFill>
                  <a:srgbClr val="4C4C4C"/>
                </a:solidFill>
                <a:latin typeface="Bookman-Light"/>
              </a:rPr>
              <a:t>Slide No.6</a:t>
            </a:r>
            <a:br>
              <a:rPr lang="en-IN" sz="2200" b="1" dirty="0" smtClean="0">
                <a:solidFill>
                  <a:srgbClr val="4C4C4C"/>
                </a:solidFill>
                <a:latin typeface="Bookman-Light"/>
              </a:rPr>
            </a:br>
            <a:r>
              <a:rPr lang="en-IN" sz="3200" b="1" dirty="0" smtClean="0">
                <a:solidFill>
                  <a:srgbClr val="C00000"/>
                </a:solidFill>
                <a:latin typeface="Bookman-Light"/>
              </a:rPr>
              <a:t>Non-Metallic </a:t>
            </a:r>
            <a:r>
              <a:rPr lang="en-IN" sz="3200" b="1" dirty="0">
                <a:solidFill>
                  <a:srgbClr val="C00000"/>
                </a:solidFill>
                <a:latin typeface="Bookman-Light"/>
              </a:rPr>
              <a:t>Minerals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55626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000" b="1" dirty="0">
                <a:solidFill>
                  <a:prstClr val="black"/>
                </a:solidFill>
                <a:latin typeface="Bookman-Light"/>
              </a:rPr>
              <a:t>Mica: </a:t>
            </a:r>
          </a:p>
          <a:p>
            <a:pPr lvl="0">
              <a:buFont typeface="Wingdings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Bookman-Light"/>
              </a:rPr>
              <a:t>It</a:t>
            </a:r>
            <a:r>
              <a:rPr lang="en-US" sz="1800" b="1" dirty="0">
                <a:solidFill>
                  <a:prstClr val="black"/>
                </a:solidFill>
                <a:latin typeface="Bookman-Light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Bookman-Light"/>
              </a:rPr>
              <a:t>is a mineral made up of a series of plates or leaves. </a:t>
            </a:r>
          </a:p>
          <a:p>
            <a:pPr lvl="0">
              <a:buFont typeface="Wingdings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Bookman-Light"/>
              </a:rPr>
              <a:t>It can be easily split into thin sheets. </a:t>
            </a:r>
          </a:p>
          <a:p>
            <a:pPr lvl="0">
              <a:buFont typeface="Wingdings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Bookman-Light"/>
              </a:rPr>
              <a:t>It can be clear, black, green, red yellow or brown. </a:t>
            </a:r>
          </a:p>
          <a:p>
            <a:pPr lvl="0">
              <a:buFont typeface="Wingdings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Bookman-Light"/>
              </a:rPr>
              <a:t>It has excellent di-electric strength.</a:t>
            </a:r>
          </a:p>
          <a:p>
            <a:pPr lvl="0">
              <a:buFont typeface="Wingdings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Bookman-Light"/>
              </a:rPr>
              <a:t>It has low power loss factor.</a:t>
            </a:r>
          </a:p>
          <a:p>
            <a:pPr lvl="0">
              <a:buFont typeface="Wingdings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Bookman-Light"/>
              </a:rPr>
              <a:t>It has insulating properties.</a:t>
            </a:r>
          </a:p>
          <a:p>
            <a:pPr lvl="0">
              <a:buFont typeface="Wingdings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Bookman-Light"/>
              </a:rPr>
              <a:t>It is resistant to high voltage</a:t>
            </a:r>
          </a:p>
          <a:p>
            <a:pPr lvl="0">
              <a:buFont typeface="Wingdings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Bookman-Light"/>
              </a:rPr>
              <a:t>It is used in electric and electronic industries. </a:t>
            </a:r>
          </a:p>
          <a:p>
            <a:pPr marL="0" lvl="0" indent="0">
              <a:buNone/>
            </a:pPr>
            <a:endParaRPr lang="en-US" sz="1800" b="1" dirty="0">
              <a:solidFill>
                <a:prstClr val="black"/>
              </a:solidFill>
              <a:latin typeface="Bookman-Light"/>
            </a:endParaRPr>
          </a:p>
          <a:p>
            <a:pPr marL="0" lvl="0" indent="0">
              <a:buNone/>
            </a:pPr>
            <a:r>
              <a:rPr lang="en-US" sz="2000" b="1" dirty="0">
                <a:solidFill>
                  <a:prstClr val="black"/>
                </a:solidFill>
                <a:latin typeface="Bookman-Light"/>
              </a:rPr>
              <a:t>Areas of Mica deposits: </a:t>
            </a:r>
          </a:p>
          <a:p>
            <a:pPr lvl="0">
              <a:buFont typeface="Courier New" pitchFamily="49" charset="0"/>
              <a:buChar char="o"/>
            </a:pPr>
            <a:r>
              <a:rPr lang="en-US" sz="1800" b="1" dirty="0">
                <a:solidFill>
                  <a:prstClr val="black"/>
                </a:solidFill>
                <a:latin typeface="Bookman-Light"/>
              </a:rPr>
              <a:t>N</a:t>
            </a:r>
            <a:r>
              <a:rPr lang="en-US" sz="1800" dirty="0">
                <a:solidFill>
                  <a:prstClr val="black"/>
                </a:solidFill>
                <a:latin typeface="Bookman-Light"/>
              </a:rPr>
              <a:t>orthern edge of the </a:t>
            </a:r>
            <a:r>
              <a:rPr lang="en-US" sz="1800" dirty="0" err="1">
                <a:solidFill>
                  <a:prstClr val="black"/>
                </a:solidFill>
                <a:latin typeface="Bookman-Light"/>
              </a:rPr>
              <a:t>Chota</a:t>
            </a:r>
            <a:r>
              <a:rPr lang="en-US" sz="1800" dirty="0">
                <a:solidFill>
                  <a:prstClr val="black"/>
                </a:solidFill>
                <a:latin typeface="Bookman-Light"/>
              </a:rPr>
              <a:t> Nagpur plateau</a:t>
            </a:r>
          </a:p>
          <a:p>
            <a:pPr lvl="0">
              <a:buFont typeface="Courier New" pitchFamily="49" charset="0"/>
              <a:buChar char="o"/>
            </a:pPr>
            <a:r>
              <a:rPr lang="en-US" sz="1800" dirty="0" err="1">
                <a:solidFill>
                  <a:prstClr val="black"/>
                </a:solidFill>
                <a:latin typeface="Bookman-Light"/>
              </a:rPr>
              <a:t>Koderma</a:t>
            </a:r>
            <a:r>
              <a:rPr lang="en-US" sz="1800" dirty="0">
                <a:solidFill>
                  <a:prstClr val="black"/>
                </a:solidFill>
                <a:latin typeface="Bookman-Light"/>
              </a:rPr>
              <a:t> Gaya – </a:t>
            </a:r>
            <a:r>
              <a:rPr lang="en-US" sz="1800" dirty="0" err="1">
                <a:solidFill>
                  <a:prstClr val="black"/>
                </a:solidFill>
                <a:latin typeface="Bookman-Light"/>
              </a:rPr>
              <a:t>Hazaribagh</a:t>
            </a:r>
            <a:r>
              <a:rPr lang="en-US" sz="1800" dirty="0">
                <a:solidFill>
                  <a:prstClr val="black"/>
                </a:solidFill>
                <a:latin typeface="Bookman-Light"/>
              </a:rPr>
              <a:t> belt of Jharkhand</a:t>
            </a:r>
            <a:endParaRPr lang="en-IN" sz="1800" dirty="0">
              <a:solidFill>
                <a:prstClr val="black"/>
              </a:solidFill>
              <a:latin typeface="Bookman-Light"/>
            </a:endParaRPr>
          </a:p>
          <a:p>
            <a:pPr lvl="0">
              <a:buFont typeface="Courier New" pitchFamily="49" charset="0"/>
              <a:buChar char="o"/>
            </a:pPr>
            <a:r>
              <a:rPr lang="en-US" sz="1800" dirty="0">
                <a:solidFill>
                  <a:prstClr val="black"/>
                </a:solidFill>
                <a:latin typeface="Bookman-Light"/>
              </a:rPr>
              <a:t>Ajmer in Rajasthan</a:t>
            </a:r>
          </a:p>
          <a:p>
            <a:pPr lvl="0">
              <a:buFont typeface="Courier New" pitchFamily="49" charset="0"/>
              <a:buChar char="o"/>
            </a:pPr>
            <a:r>
              <a:rPr lang="en-US" sz="1800" dirty="0">
                <a:solidFill>
                  <a:prstClr val="black"/>
                </a:solidFill>
                <a:latin typeface="Bookman-Light"/>
              </a:rPr>
              <a:t>Nellore in Andhra Pradesh</a:t>
            </a:r>
            <a:endParaRPr lang="en-IN" sz="1800" dirty="0">
              <a:solidFill>
                <a:prstClr val="black"/>
              </a:solidFill>
              <a:latin typeface="Bookman-Light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42502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IN" sz="2000" b="1" dirty="0" smtClean="0">
                <a:solidFill>
                  <a:prstClr val="black"/>
                </a:solidFill>
                <a:latin typeface="Bookman-Light"/>
              </a:rPr>
              <a:t>Slide No.7                     </a:t>
            </a:r>
            <a:r>
              <a:rPr lang="en-IN" sz="2900" b="1" dirty="0" smtClean="0">
                <a:solidFill>
                  <a:prstClr val="black"/>
                </a:solidFill>
                <a:latin typeface="Bookman-Light"/>
              </a:rPr>
              <a:t>Limestone</a:t>
            </a:r>
            <a:endParaRPr lang="en-IN" dirty="0">
              <a:latin typeface="Bookman-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791200"/>
          </a:xfrm>
        </p:spPr>
        <p:txBody>
          <a:bodyPr/>
          <a:lstStyle/>
          <a:p>
            <a:pPr marL="0" lvl="0" indent="0">
              <a:buNone/>
            </a:pPr>
            <a:r>
              <a:rPr lang="en-IN" sz="2000" b="1" dirty="0">
                <a:solidFill>
                  <a:prstClr val="black"/>
                </a:solidFill>
                <a:latin typeface="Bookman-Light"/>
              </a:rPr>
              <a:t>What  is limestone?</a:t>
            </a:r>
          </a:p>
          <a:p>
            <a:pPr lvl="0"/>
            <a:r>
              <a:rPr lang="en-IN" sz="1600" dirty="0">
                <a:solidFill>
                  <a:prstClr val="black"/>
                </a:solidFill>
                <a:latin typeface="Bookman-Light"/>
              </a:rPr>
              <a:t>Limestone is a rock mineral found in sedimentary rocks</a:t>
            </a:r>
          </a:p>
          <a:p>
            <a:pPr lvl="0"/>
            <a:r>
              <a:rPr lang="en-US" sz="1600" dirty="0">
                <a:solidFill>
                  <a:prstClr val="black"/>
                </a:solidFill>
                <a:latin typeface="Bookman-Light"/>
              </a:rPr>
              <a:t>It is composed of calcium carbonates or calcium </a:t>
            </a:r>
            <a:r>
              <a:rPr lang="en-IN" sz="1600" dirty="0">
                <a:solidFill>
                  <a:prstClr val="black"/>
                </a:solidFill>
                <a:latin typeface="Bookman-Light"/>
              </a:rPr>
              <a:t>and magnesium carbonates</a:t>
            </a:r>
          </a:p>
          <a:p>
            <a:pPr marL="0" lvl="0" indent="0">
              <a:buNone/>
            </a:pPr>
            <a:r>
              <a:rPr lang="en-IN" sz="2000" b="1" dirty="0">
                <a:solidFill>
                  <a:prstClr val="black"/>
                </a:solidFill>
                <a:latin typeface="Bookman-Light"/>
              </a:rPr>
              <a:t>Use of  limestone:</a:t>
            </a:r>
          </a:p>
          <a:p>
            <a:pPr lvl="0"/>
            <a:r>
              <a:rPr lang="en-US" sz="1600" dirty="0">
                <a:solidFill>
                  <a:prstClr val="black"/>
                </a:solidFill>
                <a:latin typeface="Bookman-Light"/>
              </a:rPr>
              <a:t>Limestone is the basic raw material for the cement industry </a:t>
            </a:r>
          </a:p>
          <a:p>
            <a:pPr lvl="0"/>
            <a:r>
              <a:rPr lang="en-US" sz="1600" dirty="0">
                <a:solidFill>
                  <a:prstClr val="black"/>
                </a:solidFill>
                <a:latin typeface="Bookman-Light"/>
              </a:rPr>
              <a:t>It is essential for  smelting iron ore in the blast furnace</a:t>
            </a:r>
          </a:p>
          <a:p>
            <a:pPr marL="0" lvl="0" indent="0">
              <a:buNone/>
            </a:pPr>
            <a:r>
              <a:rPr lang="en-IN" sz="1800" b="1" i="1" dirty="0" smtClean="0">
                <a:solidFill>
                  <a:prstClr val="black"/>
                </a:solidFill>
                <a:latin typeface="Bookman-Light"/>
              </a:rPr>
              <a:t>Production </a:t>
            </a:r>
            <a:r>
              <a:rPr lang="en-IN" sz="1800" b="1" i="1" dirty="0">
                <a:solidFill>
                  <a:prstClr val="black"/>
                </a:solidFill>
                <a:latin typeface="Bookman-Light"/>
              </a:rPr>
              <a:t>of Limestone showing </a:t>
            </a:r>
            <a:r>
              <a:rPr lang="en-US" sz="1800" b="1" i="1" dirty="0">
                <a:solidFill>
                  <a:prstClr val="black"/>
                </a:solidFill>
                <a:latin typeface="Bookman-Light"/>
              </a:rPr>
              <a:t>state-wise share in per cent, 2009-10</a:t>
            </a:r>
            <a:endParaRPr lang="en-IN" sz="1800" b="1" dirty="0">
              <a:solidFill>
                <a:prstClr val="black"/>
              </a:solidFill>
              <a:latin typeface="Bookman-Light"/>
            </a:endParaRPr>
          </a:p>
          <a:p>
            <a:pPr marL="0" indent="0">
              <a:buNone/>
            </a:pPr>
            <a:endParaRPr lang="en-IN" dirty="0">
              <a:latin typeface="Bookman-Ligh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3505200"/>
            <a:ext cx="4913313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644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IN" sz="2000" b="1" dirty="0" smtClean="0">
                <a:solidFill>
                  <a:prstClr val="black"/>
                </a:solidFill>
                <a:latin typeface="Bookman-Light"/>
              </a:rPr>
              <a:t>Slide No. 8</a:t>
            </a:r>
            <a:br>
              <a:rPr lang="en-IN" sz="2000" b="1" dirty="0" smtClean="0">
                <a:solidFill>
                  <a:prstClr val="black"/>
                </a:solidFill>
                <a:latin typeface="Bookman-Light"/>
              </a:rPr>
            </a:br>
            <a:r>
              <a:rPr lang="en-IN" sz="3200" b="1" dirty="0" smtClean="0">
                <a:solidFill>
                  <a:srgbClr val="C00000"/>
                </a:solidFill>
                <a:latin typeface="Bookman-Light"/>
              </a:rPr>
              <a:t>Hazards </a:t>
            </a:r>
            <a:r>
              <a:rPr lang="en-IN" sz="3200" b="1" dirty="0">
                <a:solidFill>
                  <a:srgbClr val="C00000"/>
                </a:solidFill>
                <a:latin typeface="Bookman-Light"/>
              </a:rPr>
              <a:t>of Mining</a:t>
            </a:r>
            <a:endParaRPr lang="en-IN" dirty="0">
              <a:solidFill>
                <a:srgbClr val="C00000"/>
              </a:solidFill>
              <a:latin typeface="Bookman-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562600"/>
          </a:xfrm>
        </p:spPr>
        <p:txBody>
          <a:bodyPr>
            <a:normAutofit/>
          </a:bodyPr>
          <a:lstStyle/>
          <a:p>
            <a:pPr lvl="0"/>
            <a:r>
              <a:rPr lang="en-IN" sz="2400" b="1" dirty="0">
                <a:solidFill>
                  <a:prstClr val="black"/>
                </a:solidFill>
                <a:latin typeface="Bookman-Light"/>
              </a:rPr>
              <a:t>Mining is a </a:t>
            </a:r>
            <a:r>
              <a:rPr lang="en-IN" sz="2400" b="1" dirty="0" smtClean="0">
                <a:solidFill>
                  <a:prstClr val="black"/>
                </a:solidFill>
                <a:latin typeface="Bookman-Light"/>
              </a:rPr>
              <a:t>hazardous </a:t>
            </a:r>
            <a:r>
              <a:rPr lang="en-IN" sz="2400" b="1" dirty="0">
                <a:solidFill>
                  <a:prstClr val="black"/>
                </a:solidFill>
                <a:latin typeface="Bookman-Light"/>
              </a:rPr>
              <a:t>industry.</a:t>
            </a:r>
          </a:p>
          <a:p>
            <a:pPr lvl="0"/>
            <a:r>
              <a:rPr lang="en-IN" sz="2400" b="1" dirty="0">
                <a:solidFill>
                  <a:prstClr val="black"/>
                </a:solidFill>
                <a:latin typeface="Bookman-Light"/>
              </a:rPr>
              <a:t>It is also known as killer industry due to the following reasons:</a:t>
            </a:r>
          </a:p>
          <a:p>
            <a:pPr lvl="1">
              <a:buFont typeface="Courier New" pitchFamily="49" charset="0"/>
              <a:buChar char="o"/>
            </a:pPr>
            <a:r>
              <a:rPr lang="en-IN" sz="2000" b="1" dirty="0">
                <a:solidFill>
                  <a:prstClr val="black"/>
                </a:solidFill>
                <a:latin typeface="Bookman-Light"/>
              </a:rPr>
              <a:t>No natural light inside the mines make working tougher.</a:t>
            </a:r>
          </a:p>
          <a:p>
            <a:pPr lvl="1">
              <a:buFont typeface="Courier New" pitchFamily="49" charset="0"/>
              <a:buChar char="o"/>
            </a:pPr>
            <a:r>
              <a:rPr lang="en-IN" sz="2000" b="1" dirty="0">
                <a:solidFill>
                  <a:prstClr val="black"/>
                </a:solidFill>
                <a:latin typeface="Bookman-Light"/>
              </a:rPr>
              <a:t>Risk to life due to collapse of roofs, overflow of water and fire.</a:t>
            </a:r>
          </a:p>
          <a:p>
            <a:pPr lvl="1">
              <a:buFont typeface="Courier New" pitchFamily="49" charset="0"/>
              <a:buChar char="o"/>
            </a:pPr>
            <a:r>
              <a:rPr lang="en-IN" sz="2000" b="1" dirty="0">
                <a:solidFill>
                  <a:prstClr val="black"/>
                </a:solidFill>
                <a:latin typeface="Bookman-Light"/>
              </a:rPr>
              <a:t>Dumping of waste </a:t>
            </a:r>
            <a:r>
              <a:rPr lang="en-US" sz="2000" b="1" dirty="0">
                <a:solidFill>
                  <a:prstClr val="black"/>
                </a:solidFill>
                <a:latin typeface="Bookman-Light"/>
              </a:rPr>
              <a:t>and slurry leads to degradation of soil </a:t>
            </a:r>
            <a:r>
              <a:rPr lang="en-IN" sz="2000" b="1" dirty="0">
                <a:solidFill>
                  <a:prstClr val="black"/>
                </a:solidFill>
                <a:latin typeface="Bookman-Light"/>
              </a:rPr>
              <a:t>and river pollution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b="1" dirty="0">
                <a:solidFill>
                  <a:prstClr val="black"/>
                </a:solidFill>
                <a:latin typeface="Bookman-Light"/>
              </a:rPr>
              <a:t>The dust and harmful fumes cause pulmonary </a:t>
            </a:r>
            <a:r>
              <a:rPr lang="en-IN" sz="2000" b="1" dirty="0">
                <a:solidFill>
                  <a:prstClr val="black"/>
                </a:solidFill>
                <a:latin typeface="Bookman-Light"/>
              </a:rPr>
              <a:t>diseases to miners.</a:t>
            </a:r>
          </a:p>
          <a:p>
            <a:pPr lvl="1">
              <a:buFont typeface="Courier New" pitchFamily="49" charset="0"/>
              <a:buChar char="o"/>
            </a:pPr>
            <a:endParaRPr lang="en-IN" sz="2000" b="1" dirty="0">
              <a:solidFill>
                <a:prstClr val="black"/>
              </a:solidFill>
              <a:latin typeface="Bookman-Light"/>
            </a:endParaRPr>
          </a:p>
          <a:p>
            <a:pPr marL="0" lvl="0" indent="0">
              <a:buNone/>
            </a:pPr>
            <a:r>
              <a:rPr lang="en-IN" sz="2400" b="1" dirty="0">
                <a:solidFill>
                  <a:prstClr val="black"/>
                </a:solidFill>
                <a:latin typeface="Bookman-Light"/>
              </a:rPr>
              <a:t>What are the measures?</a:t>
            </a:r>
          </a:p>
          <a:p>
            <a:pPr lvl="0"/>
            <a:r>
              <a:rPr lang="en-IN" sz="2400" b="1" dirty="0">
                <a:solidFill>
                  <a:prstClr val="black"/>
                </a:solidFill>
                <a:latin typeface="Bookman-Light"/>
              </a:rPr>
              <a:t>Safety regulations should be made stricter.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  <a:latin typeface="Bookman-Light"/>
              </a:rPr>
              <a:t>Environmental laws should be implemented to prevent mining from becoming a </a:t>
            </a:r>
            <a:r>
              <a:rPr lang="en-IN" sz="2400" b="1" dirty="0">
                <a:solidFill>
                  <a:prstClr val="black"/>
                </a:solidFill>
                <a:latin typeface="Bookman-Light"/>
              </a:rPr>
              <a:t>“killer industry”.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70465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200" b="1" dirty="0" smtClean="0">
                <a:solidFill>
                  <a:prstClr val="black"/>
                </a:solidFill>
                <a:latin typeface="Bookman-Light"/>
              </a:rPr>
              <a:t>Slide No.9</a:t>
            </a:r>
            <a:br>
              <a:rPr lang="en-IN" sz="2200" b="1" dirty="0" smtClean="0">
                <a:solidFill>
                  <a:prstClr val="black"/>
                </a:solidFill>
                <a:latin typeface="Bookman-Light"/>
              </a:rPr>
            </a:br>
            <a:r>
              <a:rPr lang="en-IN" sz="3200" b="1" dirty="0" smtClean="0">
                <a:solidFill>
                  <a:srgbClr val="C00000"/>
                </a:solidFill>
                <a:latin typeface="Bookman-Light"/>
              </a:rPr>
              <a:t>CONSERVATION </a:t>
            </a:r>
            <a:r>
              <a:rPr lang="en-IN" sz="3200" b="1" dirty="0">
                <a:solidFill>
                  <a:srgbClr val="C00000"/>
                </a:solidFill>
                <a:latin typeface="Bookman-Light"/>
              </a:rPr>
              <a:t>OF MINERALS</a:t>
            </a:r>
            <a:endParaRPr lang="en-IN" sz="3200" dirty="0">
              <a:solidFill>
                <a:srgbClr val="C00000"/>
              </a:solidFill>
              <a:latin typeface="Bookman-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486400"/>
          </a:xfrm>
        </p:spPr>
        <p:txBody>
          <a:bodyPr>
            <a:normAutofit lnSpcReduction="10000"/>
          </a:bodyPr>
          <a:lstStyle/>
          <a:p>
            <a:pPr lvl="0"/>
            <a:r>
              <a:rPr lang="en-IN" sz="2200" b="1" dirty="0" smtClean="0">
                <a:solidFill>
                  <a:prstClr val="black"/>
                </a:solidFill>
                <a:latin typeface="Bookman-Light"/>
              </a:rPr>
              <a:t>Why should we conserve minerals?</a:t>
            </a:r>
          </a:p>
          <a:p>
            <a:pPr lvl="0"/>
            <a:r>
              <a:rPr lang="en-IN" sz="2200" dirty="0" smtClean="0">
                <a:solidFill>
                  <a:prstClr val="black"/>
                </a:solidFill>
                <a:latin typeface="Bookman-Light"/>
              </a:rPr>
              <a:t>Mineral </a:t>
            </a:r>
            <a:r>
              <a:rPr lang="en-IN" sz="2200" dirty="0">
                <a:solidFill>
                  <a:prstClr val="black"/>
                </a:solidFill>
                <a:latin typeface="Bookman-Light"/>
              </a:rPr>
              <a:t>resources are finite and non-renewable.</a:t>
            </a:r>
          </a:p>
          <a:p>
            <a:pPr lvl="0"/>
            <a:r>
              <a:rPr lang="en-IN" sz="2200" dirty="0">
                <a:solidFill>
                  <a:prstClr val="black"/>
                </a:solidFill>
                <a:latin typeface="Bookman-Light"/>
              </a:rPr>
              <a:t>We are </a:t>
            </a:r>
            <a:r>
              <a:rPr lang="en-US" sz="2200" dirty="0">
                <a:solidFill>
                  <a:prstClr val="black"/>
                </a:solidFill>
                <a:latin typeface="Bookman-Light"/>
              </a:rPr>
              <a:t>rapidly consuming mineral resources</a:t>
            </a:r>
          </a:p>
          <a:p>
            <a:pPr lvl="0"/>
            <a:r>
              <a:rPr lang="en-US" sz="2200" dirty="0">
                <a:solidFill>
                  <a:prstClr val="black"/>
                </a:solidFill>
                <a:latin typeface="Bookman-Light"/>
              </a:rPr>
              <a:t>These resources require millions of years to be created</a:t>
            </a:r>
          </a:p>
          <a:p>
            <a:pPr marL="0" lvl="0" indent="0">
              <a:buNone/>
            </a:pPr>
            <a:r>
              <a:rPr lang="en-US" sz="2200" dirty="0">
                <a:solidFill>
                  <a:prstClr val="black"/>
                </a:solidFill>
                <a:latin typeface="Bookman-Light"/>
              </a:rPr>
              <a:t> Therefore it is important to conserve mineral resources and use it </a:t>
            </a:r>
            <a:r>
              <a:rPr lang="en-US" sz="2200" dirty="0" smtClean="0">
                <a:solidFill>
                  <a:prstClr val="black"/>
                </a:solidFill>
                <a:latin typeface="Bookman-Light"/>
              </a:rPr>
              <a:t>judiciously.</a:t>
            </a:r>
          </a:p>
          <a:p>
            <a:pPr marL="0" lvl="0" indent="0">
              <a:buNone/>
            </a:pPr>
            <a:r>
              <a:rPr lang="en-US" sz="2200" b="1" dirty="0" smtClean="0">
                <a:solidFill>
                  <a:prstClr val="black"/>
                </a:solidFill>
                <a:latin typeface="Bookman-Light"/>
              </a:rPr>
              <a:t>How can we conserve mineral resources?</a:t>
            </a:r>
          </a:p>
          <a:p>
            <a:pPr marL="0" lvl="0" indent="0">
              <a:buNone/>
            </a:pPr>
            <a:r>
              <a:rPr lang="en-US" sz="2200" dirty="0" smtClean="0">
                <a:solidFill>
                  <a:prstClr val="black"/>
                </a:solidFill>
                <a:latin typeface="Bookman-Light"/>
              </a:rPr>
              <a:t>We can conserve minerals in </a:t>
            </a:r>
            <a:r>
              <a:rPr lang="en-US" sz="2200" dirty="0">
                <a:solidFill>
                  <a:prstClr val="black"/>
                </a:solidFill>
                <a:latin typeface="Bookman-Light"/>
              </a:rPr>
              <a:t>the following </a:t>
            </a:r>
            <a:r>
              <a:rPr lang="en-US" sz="2200" dirty="0" smtClean="0">
                <a:solidFill>
                  <a:prstClr val="black"/>
                </a:solidFill>
                <a:latin typeface="Bookman-Light"/>
              </a:rPr>
              <a:t>ways: </a:t>
            </a:r>
            <a:endParaRPr lang="en-US" sz="2200" dirty="0">
              <a:solidFill>
                <a:prstClr val="black"/>
              </a:solidFill>
              <a:latin typeface="Bookman-Light"/>
            </a:endParaRPr>
          </a:p>
          <a:p>
            <a:pPr lvl="0">
              <a:buFont typeface="Courier New" pitchFamily="49" charset="0"/>
              <a:buChar char="o"/>
            </a:pPr>
            <a:r>
              <a:rPr lang="en-US" sz="2200" dirty="0">
                <a:solidFill>
                  <a:prstClr val="black"/>
                </a:solidFill>
                <a:latin typeface="Bookman-Light"/>
              </a:rPr>
              <a:t>Mineral resources should be used in a planned and sustainable </a:t>
            </a:r>
            <a:r>
              <a:rPr lang="en-US" sz="2200" dirty="0" smtClean="0">
                <a:solidFill>
                  <a:prstClr val="black"/>
                </a:solidFill>
                <a:latin typeface="Bookman-Light"/>
              </a:rPr>
              <a:t>manner.</a:t>
            </a:r>
            <a:endParaRPr lang="en-US" sz="2200" dirty="0">
              <a:solidFill>
                <a:prstClr val="black"/>
              </a:solidFill>
              <a:latin typeface="Bookman-Light"/>
            </a:endParaRPr>
          </a:p>
          <a:p>
            <a:pPr lvl="0">
              <a:buFont typeface="Courier New" pitchFamily="49" charset="0"/>
              <a:buChar char="o"/>
            </a:pPr>
            <a:r>
              <a:rPr lang="en-US" sz="2200" dirty="0">
                <a:solidFill>
                  <a:prstClr val="black"/>
                </a:solidFill>
                <a:latin typeface="Bookman-Light"/>
              </a:rPr>
              <a:t>Technologies should be developed to use lower grade minerals at lower costs</a:t>
            </a:r>
          </a:p>
          <a:p>
            <a:pPr lvl="0">
              <a:buFont typeface="Courier New" pitchFamily="49" charset="0"/>
              <a:buChar char="o"/>
            </a:pPr>
            <a:r>
              <a:rPr lang="en-US" sz="2200" dirty="0">
                <a:solidFill>
                  <a:prstClr val="black"/>
                </a:solidFill>
                <a:latin typeface="Bookman-Light"/>
              </a:rPr>
              <a:t>Metals should be recycled</a:t>
            </a:r>
          </a:p>
          <a:p>
            <a:pPr lvl="0">
              <a:buFont typeface="Courier New" pitchFamily="49" charset="0"/>
              <a:buChar char="o"/>
            </a:pPr>
            <a:r>
              <a:rPr lang="en-US" sz="2200" dirty="0">
                <a:solidFill>
                  <a:prstClr val="black"/>
                </a:solidFill>
                <a:latin typeface="Bookman-Light"/>
              </a:rPr>
              <a:t>Alternative materials should be used so that minerals can be conserved.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04064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693</Words>
  <Application>Microsoft Office PowerPoint</Application>
  <PresentationFormat>On-screen Show (4:3)</PresentationFormat>
  <Paragraphs>105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No.1                 CLASS X, GEOGRAPHY, CHAPTER-5 MINERALS AND ENERGY RESOURCES Module Number 2/3                         Teacher: P V Divakaran, AECS-2 Kalpakkam</vt:lpstr>
      <vt:lpstr>Slide No.2 Non-Ferrous Minerals</vt:lpstr>
      <vt:lpstr>Slide No.3 Production of Copper showing state-wise share in per cent, 2009-10</vt:lpstr>
      <vt:lpstr>Slide No.4 Bauxite</vt:lpstr>
      <vt:lpstr>Slide No. 5 Bauxite Mine-Image</vt:lpstr>
      <vt:lpstr>Slide No.6 Non-Metallic Minerals</vt:lpstr>
      <vt:lpstr>Slide No.7                     Limestone</vt:lpstr>
      <vt:lpstr>Slide No. 8 Hazards of Mining</vt:lpstr>
      <vt:lpstr>Slide No.9 CONSERVATION OF MINERALS</vt:lpstr>
      <vt:lpstr>Slide No.10 Recapitulation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No.1                 CLASS X, GEOGRAPHY, CHAPTER-5 MINERALS AND ENERGY RESOURCES Module Number 1/3                         Teacher: P V Divakaran, AECS-2 Kalpakkam</dc:title>
  <dc:creator>Divakaran</dc:creator>
  <cp:lastModifiedBy>Windows User</cp:lastModifiedBy>
  <cp:revision>32</cp:revision>
  <dcterms:created xsi:type="dcterms:W3CDTF">2006-08-16T00:00:00Z</dcterms:created>
  <dcterms:modified xsi:type="dcterms:W3CDTF">2020-04-18T06:16:45Z</dcterms:modified>
</cp:coreProperties>
</file>